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4" r:id="rId18"/>
    <p:sldId id="275" r:id="rId19"/>
    <p:sldId id="273" r:id="rId20"/>
    <p:sldId id="270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1"/>
    <p:restoredTop sz="94716"/>
  </p:normalViewPr>
  <p:slideViewPr>
    <p:cSldViewPr snapToGrid="0" snapToObjects="1">
      <p:cViewPr varScale="1">
        <p:scale>
          <a:sx n="103" d="100"/>
          <a:sy n="103" d="100"/>
        </p:scale>
        <p:origin x="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36674-2FE5-3A41-AE92-B8A647900CAA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8F054-2D2F-E64E-B7B9-9F028A42F0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93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Langt de fleste uddannelser eksisterer allerede i dag, men en uddannelse som Procesteknikker gør ikke og der vil være et stort behov i fremtiden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8F054-2D2F-E64E-B7B9-9F028A42F0CA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578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forhold til den eksisterende uddannelse som minesvend vil det være ønskeligt at det udstyr der uddannes i er det samme som anvendes i industrien</a:t>
            </a:r>
          </a:p>
          <a:p>
            <a:r>
              <a:rPr lang="da-DK" dirty="0"/>
              <a:t>Det er vigtigt at det mandskab industrien får tilbage fra kurser/uddannelser ved hvad hvad maskineriet kan og skal og ikke mindst hvad det ikke skal. </a:t>
            </a:r>
          </a:p>
          <a:p>
            <a:r>
              <a:rPr lang="da-DK" dirty="0"/>
              <a:t>Der er en manglende forståelse for at passe på udstyret samt at vedligeholde det.</a:t>
            </a:r>
          </a:p>
          <a:p>
            <a:r>
              <a:rPr lang="da-DK" dirty="0"/>
              <a:t>En viden om hvad det koster når udstyret er gået i stykker, forståelse for hvad det koster at holde stille, i den sidste ende kan det være jobbet der er på spil</a:t>
            </a:r>
          </a:p>
          <a:p>
            <a:r>
              <a:rPr lang="da-DK" dirty="0"/>
              <a:t>Det kan måske synes banalt men der er nogle ting som desværre har vist sig at være nødvendige at pointere overfor eleverne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8F054-2D2F-E64E-B7B9-9F028A42F0CA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3458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Alle operationelle miner bliver mødt med et krav om, at der skal være et vist antal ”lokale” formænd. </a:t>
            </a:r>
          </a:p>
          <a:p>
            <a:r>
              <a:rPr lang="da-DK" dirty="0"/>
              <a:t>De elever der besidder formands potentiale herunder også leder egenskaber skal kunne tilbydes en overbygning på deres minesvend uddannelse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8F054-2D2F-E64E-B7B9-9F028A42F0CA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28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713A7-5A5D-6B4E-8E36-63790CD3F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87AAED0-F1BC-1F4E-A501-E5EAE8008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06DA06-883E-4446-9489-97BC5415B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5035A4-6A58-E54A-B741-D2E8002D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491AE0-2A08-494D-BD7E-0425216C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8700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03CE7-A632-7A40-BA5A-CCE7D247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D3618F5-C6F9-114D-9F42-1145E87D0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6CE1CB-EFEA-DE4E-B733-34916A87A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B02E8CD-1BD4-274C-ABC1-B123CBAF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B27FA9-8E92-F04A-B96D-99876981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203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D27323C-BB91-AE4D-96E0-7B9E34D1B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86F20FF-BA31-1741-B41E-0194AE767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7FA6702-DB0E-BB4F-B5BE-324AC000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F8221C7-E35D-D044-BC35-654EE7BF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A4FD029-95B5-7146-968F-EA87D633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807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64FAB9-8C0D-D94F-951A-503D5ACE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D3B4A9D-A08E-F640-ADA4-33F6CE713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D8F6DD-BBB6-3646-A018-110BAEC9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434D2A-7F7F-AA46-B1EA-363A8E4FF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2D70AB-5C88-8F41-B0C0-E64B7CF3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559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17F823-EE43-374B-A2CA-F91E56FB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D4B5696-F588-7245-90B8-97E9104FA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02A98B9-D993-2449-81AA-9210ABD0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C47E1DA-0A49-1F40-A502-59A412EB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2DC73D-D8CE-C04D-8D43-60863120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499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A673D8-764D-ED4D-ABB6-9618734A1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39460D-383E-BC4C-B9E6-BC3B2B5AA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24D762F-EABA-2F48-9844-A25F79075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F208E9E-959E-EB4A-8272-107E1DAB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2078EEF-E167-DC41-AF94-BF78A8B41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69F0AAE-D7E0-774A-9245-2ED4EEC7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353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A5E73-E90B-A440-859A-FBC65651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053A35-F1BE-3D46-A765-5CFE29582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17F9CFC-EB77-D443-BE79-24CF5393D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8083AFE-34C9-A947-9318-28DB1FE22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16B11D4-A3FA-2C46-B910-548615A37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570507A-D455-304B-9094-738AF53F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CAF48FC-BE72-564D-9B43-68B7AAF3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E503FF1-EE32-4F47-97F7-38761D87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1711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E05E0-65D6-A74B-8964-4E59F790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F6A320-A440-F843-94BA-2EC4B976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3FDC889-3455-C244-B020-72D5EC95B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D6450BE-46D4-7A47-B699-7A889A11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971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92D7016-60B5-D94A-B616-7E2E85F31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5C9592E-E7AE-EB47-A8A3-AAF22538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156EFF-6300-F740-BFE7-250E019D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138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5ECF1-099E-2E4F-A9F9-A4F716DEB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B3885F-4A5C-4041-937C-DD1C679B5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B9A8CD1-DBE8-E04A-83DE-2F3CAE173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451FB50-0BA2-D346-87B1-25D2288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D162069-383C-4A49-BD02-1C56C159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7F78CEE-FA06-7944-ADA9-3B483073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390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136B7-E56B-6543-BDA0-CC2F73FB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8ABC4DF-BEB6-B049-867C-98EBBFEB4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5022B7A-F68C-884B-A499-DD2BA4E55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357834D-9630-704D-A384-035481C4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2E990B-0767-444A-BD59-5AD92E8B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AF7947E-A796-C040-9E76-DE473584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289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D58B519-71AD-6B48-98EC-5B3F6B13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0CFD05-A71E-724C-A3CE-A502AA91C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0E7A1E9-1F9E-854E-ACD4-43B21DF2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F2E31-598F-9A4C-9AEA-0D3E8D07997E}" type="datetimeFigureOut">
              <a:rPr lang="da-DK" smtClean="0"/>
              <a:t>18.10.2021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875EEB-0B89-B744-8843-0434E8A15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1354FBE-6BC1-7A4A-B0CD-F69965636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0ACB0-1D23-1D41-B585-046B7C4B1E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281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962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CE329-75F5-4540-A63D-55487641CE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GE´s Brancheudvalg for råstoffer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865A95-A124-7E43-A353-F2BCCBE770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Arbejdskraft og uddannelser indenfor råstofbranchen i Grønland</a:t>
            </a:r>
          </a:p>
        </p:txBody>
      </p:sp>
    </p:spTree>
    <p:extLst>
      <p:ext uri="{BB962C8B-B14F-4D97-AF65-F5344CB8AC3E}">
        <p14:creationId xmlns:p14="http://schemas.microsoft.com/office/powerpoint/2010/main" val="1920601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962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9F3B9-5E44-084D-BF2D-99C7E6E35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Andet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47B384-2011-1B4E-B7EB-502EC1CDE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Kemikere</a:t>
            </a:r>
          </a:p>
          <a:p>
            <a:r>
              <a:rPr lang="da-DK" dirty="0"/>
              <a:t>Laboranter</a:t>
            </a:r>
          </a:p>
          <a:p>
            <a:r>
              <a:rPr lang="da-DK" dirty="0"/>
              <a:t>Grader/sorterings medarbejder (ædelstene)</a:t>
            </a:r>
          </a:p>
        </p:txBody>
      </p:sp>
    </p:spTree>
    <p:extLst>
      <p:ext uri="{BB962C8B-B14F-4D97-AF65-F5344CB8AC3E}">
        <p14:creationId xmlns:p14="http://schemas.microsoft.com/office/powerpoint/2010/main" val="3674668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962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EF45B-E174-894A-8C96-C724679E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Procesteknikker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045A37-40D1-DD4F-A9F7-9CA428D65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PLC styring , indsigt i programmering og fejlfinding</a:t>
            </a:r>
          </a:p>
          <a:p>
            <a:r>
              <a:rPr lang="da-DK" dirty="0"/>
              <a:t>DMS (</a:t>
            </a:r>
            <a:r>
              <a:rPr lang="da-DK" dirty="0" err="1"/>
              <a:t>Density</a:t>
            </a:r>
            <a:r>
              <a:rPr lang="da-DK" dirty="0"/>
              <a:t> Mass Separation)</a:t>
            </a:r>
          </a:p>
          <a:p>
            <a:r>
              <a:rPr lang="da-DK" dirty="0"/>
              <a:t>Knusning (kæbeknuser, kegleknuser, stang mølle, kuglemølle, rulleknuser, valse, </a:t>
            </a:r>
            <a:r>
              <a:rPr lang="da-DK" dirty="0" err="1"/>
              <a:t>selfrag</a:t>
            </a:r>
            <a:r>
              <a:rPr lang="da-DK" dirty="0"/>
              <a:t> etc.)</a:t>
            </a:r>
          </a:p>
          <a:p>
            <a:r>
              <a:rPr lang="da-DK" dirty="0"/>
              <a:t>Reparation af media pumper</a:t>
            </a:r>
          </a:p>
          <a:p>
            <a:r>
              <a:rPr lang="da-DK" dirty="0"/>
              <a:t>Reparation af transportbånd</a:t>
            </a:r>
          </a:p>
          <a:p>
            <a:r>
              <a:rPr lang="da-DK" dirty="0"/>
              <a:t>Optisk sortering</a:t>
            </a:r>
          </a:p>
          <a:p>
            <a:r>
              <a:rPr lang="da-DK" dirty="0"/>
              <a:t>Almindelig daglig vedligeholdelse</a:t>
            </a:r>
          </a:p>
          <a:p>
            <a:r>
              <a:rPr lang="da-DK" dirty="0"/>
              <a:t>Viden om forskellige proces teknikker</a:t>
            </a:r>
          </a:p>
        </p:txBody>
      </p:sp>
    </p:spTree>
    <p:extLst>
      <p:ext uri="{BB962C8B-B14F-4D97-AF65-F5344CB8AC3E}">
        <p14:creationId xmlns:p14="http://schemas.microsoft.com/office/powerpoint/2010/main" val="396062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8C4A9-AA64-9641-B9B0-73F14E5A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Proces teknikker/skibsmontør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0E3640-204D-AE43-8AE5-F75890FAA204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>
              <a:alphaModFix amt="49962"/>
            </a:blip>
            <a:stretch>
              <a:fillRect/>
            </a:stretch>
          </a:blipFill>
        </p:spPr>
        <p:txBody>
          <a:bodyPr/>
          <a:lstStyle/>
          <a:p>
            <a:r>
              <a:rPr lang="da-DK" dirty="0"/>
              <a:t>Der eksisterer allerede en skibsmontør uddannelse</a:t>
            </a:r>
          </a:p>
          <a:p>
            <a:r>
              <a:rPr lang="da-DK" dirty="0"/>
              <a:t>Kombination af de to uddannelser på grundforløbet</a:t>
            </a:r>
          </a:p>
          <a:p>
            <a:r>
              <a:rPr lang="da-DK" dirty="0"/>
              <a:t>Efter grundforløb vælges retning – maritim el. mine</a:t>
            </a:r>
          </a:p>
          <a:p>
            <a:r>
              <a:rPr lang="da-DK" dirty="0"/>
              <a:t>Maritim henvender sig primært til fiskeriet både på land og til vands</a:t>
            </a:r>
          </a:p>
          <a:p>
            <a:r>
              <a:rPr lang="da-DK" dirty="0"/>
              <a:t>Mine henvender sig både til open </a:t>
            </a:r>
            <a:r>
              <a:rPr lang="da-DK" dirty="0" err="1"/>
              <a:t>pit</a:t>
            </a:r>
            <a:r>
              <a:rPr lang="da-DK" dirty="0"/>
              <a:t> og </a:t>
            </a:r>
            <a:r>
              <a:rPr lang="da-DK" dirty="0" err="1"/>
              <a:t>underground</a:t>
            </a:r>
            <a:r>
              <a:rPr lang="da-DK" dirty="0"/>
              <a:t> </a:t>
            </a:r>
            <a:r>
              <a:rPr lang="da-DK" dirty="0" err="1"/>
              <a:t>mining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1113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962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FAFD3-7B1A-9B40-9260-29D5B22C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Minesvend uddannelsen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C4616D7-838F-9C46-8556-F399D53B0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Udstyr på uddannelsesstedet skal være up to date</a:t>
            </a:r>
          </a:p>
          <a:p>
            <a:r>
              <a:rPr lang="da-DK" dirty="0"/>
              <a:t>Viden om vedligehold</a:t>
            </a:r>
          </a:p>
          <a:p>
            <a:r>
              <a:rPr lang="da-DK" dirty="0"/>
              <a:t>Økonomi</a:t>
            </a:r>
          </a:p>
          <a:p>
            <a:r>
              <a:rPr lang="da-DK" dirty="0"/>
              <a:t>Oplæg til udvikling af den eksisterende minesvend uddannelse</a:t>
            </a:r>
          </a:p>
        </p:txBody>
      </p:sp>
    </p:spTree>
    <p:extLst>
      <p:ext uri="{BB962C8B-B14F-4D97-AF65-F5344CB8AC3E}">
        <p14:creationId xmlns:p14="http://schemas.microsoft.com/office/powerpoint/2010/main" val="4108349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962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E8043-C29E-B945-9B11-FB20C3CD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Oplæg til udvikling af den eksisterende minesvend uddannelse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75C8DC-4109-014D-B2ED-1CE1873C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1 Skoleophold 20 uger</a:t>
            </a:r>
          </a:p>
          <a:p>
            <a:r>
              <a:rPr lang="da-DK" dirty="0"/>
              <a:t>Førstehjælp og brand kursus</a:t>
            </a:r>
          </a:p>
          <a:p>
            <a:r>
              <a:rPr lang="da-DK" dirty="0"/>
              <a:t>Sundhed og sikkerhed</a:t>
            </a:r>
          </a:p>
          <a:p>
            <a:r>
              <a:rPr lang="da-DK" dirty="0"/>
              <a:t>Sociale kompetencer (begå sig bland andre mennesker/kolleger)</a:t>
            </a:r>
          </a:p>
          <a:p>
            <a:r>
              <a:rPr lang="da-DK" dirty="0"/>
              <a:t>Brug af mobil (privat) i arbejdstiden</a:t>
            </a:r>
          </a:p>
          <a:p>
            <a:r>
              <a:rPr lang="da-DK" dirty="0"/>
              <a:t>Møde til tiden samt at være velforberedte</a:t>
            </a:r>
          </a:p>
          <a:p>
            <a:r>
              <a:rPr lang="da-DK" dirty="0"/>
              <a:t>Materiale lære</a:t>
            </a:r>
          </a:p>
          <a:p>
            <a:r>
              <a:rPr lang="da-DK" dirty="0"/>
              <a:t>Vedligehold af din maskine</a:t>
            </a:r>
          </a:p>
          <a:p>
            <a:r>
              <a:rPr lang="da-DK" dirty="0"/>
              <a:t>Efterfølgende skoleopholdet - Praktik ved lærestedet 20 uger</a:t>
            </a:r>
          </a:p>
        </p:txBody>
      </p:sp>
    </p:spTree>
    <p:extLst>
      <p:ext uri="{BB962C8B-B14F-4D97-AF65-F5344CB8AC3E}">
        <p14:creationId xmlns:p14="http://schemas.microsoft.com/office/powerpoint/2010/main" val="3890749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E8043-C29E-B945-9B11-FB20C3CD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Oplæg til udvikling af den eksisterende minesvend uddannelse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75C8DC-4109-014D-B2ED-1CE1873CFB84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>
              <a:alphaModFix amt="49962"/>
            </a:blip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da-DK" dirty="0"/>
              <a:t>2 skoleophold 20 uger</a:t>
            </a:r>
          </a:p>
          <a:p>
            <a:r>
              <a:rPr lang="da-DK" dirty="0"/>
              <a:t>Kørsel med tungt materiel, herunder også brug af GPS</a:t>
            </a:r>
          </a:p>
          <a:p>
            <a:r>
              <a:rPr lang="da-DK" dirty="0"/>
              <a:t>Boring med GPS</a:t>
            </a:r>
          </a:p>
          <a:p>
            <a:r>
              <a:rPr lang="da-DK" dirty="0"/>
              <a:t>Slibning af borekroner</a:t>
            </a:r>
          </a:p>
          <a:p>
            <a:r>
              <a:rPr lang="da-DK" dirty="0"/>
              <a:t>Materiale lære – boreudstyr</a:t>
            </a:r>
          </a:p>
          <a:p>
            <a:r>
              <a:rPr lang="da-DK" dirty="0"/>
              <a:t>Første indblik i sprængningsteknik</a:t>
            </a:r>
          </a:p>
          <a:p>
            <a:r>
              <a:rPr lang="da-DK" dirty="0"/>
              <a:t>Vedligehold af din maskine</a:t>
            </a:r>
          </a:p>
          <a:p>
            <a:r>
              <a:rPr lang="da-DK" dirty="0"/>
              <a:t>Efterfølgende skoleopholdet – Praktik ved lærestedet 20 uger</a:t>
            </a:r>
          </a:p>
        </p:txBody>
      </p:sp>
    </p:spTree>
    <p:extLst>
      <p:ext uri="{BB962C8B-B14F-4D97-AF65-F5344CB8AC3E}">
        <p14:creationId xmlns:p14="http://schemas.microsoft.com/office/powerpoint/2010/main" val="3257467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962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E8043-C29E-B945-9B11-FB20C3CD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Oplæg til udvikling af den eksisterende minesvend uddannelse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75C8DC-4109-014D-B2ED-1CE1873C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3 skoleophold 20 uger</a:t>
            </a:r>
          </a:p>
          <a:p>
            <a:r>
              <a:rPr lang="da-DK" dirty="0"/>
              <a:t>Sprængningsteknik – bore og lade plan</a:t>
            </a:r>
          </a:p>
          <a:p>
            <a:r>
              <a:rPr lang="da-DK" dirty="0"/>
              <a:t>Knusning</a:t>
            </a:r>
          </a:p>
          <a:p>
            <a:r>
              <a:rPr lang="da-DK" dirty="0"/>
              <a:t>Boring – anvendelse af egen bore og lade plan</a:t>
            </a:r>
          </a:p>
          <a:p>
            <a:r>
              <a:rPr lang="da-DK" dirty="0"/>
              <a:t>Kørsel med tungt materiel</a:t>
            </a:r>
          </a:p>
          <a:p>
            <a:r>
              <a:rPr lang="da-DK" dirty="0"/>
              <a:t>Teknik i lastning af dumper</a:t>
            </a:r>
          </a:p>
          <a:p>
            <a:r>
              <a:rPr lang="da-DK" dirty="0"/>
              <a:t>Vedligehold af din maskine</a:t>
            </a:r>
          </a:p>
          <a:p>
            <a:r>
              <a:rPr lang="da-DK" dirty="0"/>
              <a:t>Geologi</a:t>
            </a:r>
          </a:p>
          <a:p>
            <a:r>
              <a:rPr lang="da-DK" dirty="0"/>
              <a:t>Efterfølgende skoleopholdet – Praktik ved lærestedet 20 uger</a:t>
            </a:r>
          </a:p>
        </p:txBody>
      </p:sp>
    </p:spTree>
    <p:extLst>
      <p:ext uri="{BB962C8B-B14F-4D97-AF65-F5344CB8AC3E}">
        <p14:creationId xmlns:p14="http://schemas.microsoft.com/office/powerpoint/2010/main" val="3270411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962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E8043-C29E-B945-9B11-FB20C3CD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Oplæg til udvikling af den eksisterende  minesvend uddannelse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75C8DC-4109-014D-B2ED-1CE1873C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4 skoleophold 20 uger</a:t>
            </a:r>
          </a:p>
          <a:p>
            <a:r>
              <a:rPr lang="da-DK" dirty="0"/>
              <a:t>Afvanding</a:t>
            </a:r>
          </a:p>
          <a:p>
            <a:r>
              <a:rPr lang="da-DK" dirty="0"/>
              <a:t>Boring</a:t>
            </a:r>
          </a:p>
          <a:p>
            <a:r>
              <a:rPr lang="da-DK" dirty="0"/>
              <a:t>Ladning af huller med vand</a:t>
            </a:r>
          </a:p>
          <a:p>
            <a:r>
              <a:rPr lang="da-DK" dirty="0"/>
              <a:t>Arbejde om vinteren</a:t>
            </a:r>
          </a:p>
          <a:p>
            <a:r>
              <a:rPr lang="da-DK" dirty="0"/>
              <a:t>Økonomi</a:t>
            </a:r>
          </a:p>
          <a:p>
            <a:r>
              <a:rPr lang="da-DK" dirty="0"/>
              <a:t>Vedligehold af din maskine</a:t>
            </a:r>
          </a:p>
          <a:p>
            <a:r>
              <a:rPr lang="da-DK" dirty="0"/>
              <a:t>Mineral kendskab</a:t>
            </a:r>
          </a:p>
          <a:p>
            <a:r>
              <a:rPr lang="da-DK" dirty="0"/>
              <a:t>Efterfølgende skoleopholdet – Praktik ved lærestedet 20 uger</a:t>
            </a:r>
          </a:p>
        </p:txBody>
      </p:sp>
    </p:spTree>
    <p:extLst>
      <p:ext uri="{BB962C8B-B14F-4D97-AF65-F5344CB8AC3E}">
        <p14:creationId xmlns:p14="http://schemas.microsoft.com/office/powerpoint/2010/main" val="1611489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962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E8043-C29E-B945-9B11-FB20C3CD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Oplæg til udvikling af den eksisterende  minesvend uddannelse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75C8DC-4109-014D-B2ED-1CE1873C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Svendeprøve</a:t>
            </a:r>
          </a:p>
          <a:p>
            <a:r>
              <a:rPr lang="da-DK" dirty="0"/>
              <a:t>Bænksprængning</a:t>
            </a:r>
          </a:p>
          <a:p>
            <a:r>
              <a:rPr lang="da-DK" dirty="0"/>
              <a:t>Vedligehold af din maskine</a:t>
            </a:r>
          </a:p>
          <a:p>
            <a:r>
              <a:rPr lang="da-DK" dirty="0"/>
              <a:t>Førstehjælp udvidet</a:t>
            </a:r>
          </a:p>
          <a:p>
            <a:r>
              <a:rPr lang="da-DK" dirty="0"/>
              <a:t>Brandbekæmpelse</a:t>
            </a:r>
          </a:p>
          <a:p>
            <a:r>
              <a:rPr lang="da-DK" dirty="0"/>
              <a:t>Kørsel med maskiner </a:t>
            </a:r>
            <a:r>
              <a:rPr lang="da-DK" dirty="0" err="1"/>
              <a:t>freestyle</a:t>
            </a:r>
            <a:r>
              <a:rPr lang="da-DK" dirty="0"/>
              <a:t> og GPS styring</a:t>
            </a:r>
          </a:p>
          <a:p>
            <a:r>
              <a:rPr lang="da-DK" dirty="0"/>
              <a:t>Afsluttende praktik ved lærestedet 20 uger</a:t>
            </a:r>
          </a:p>
        </p:txBody>
      </p:sp>
    </p:spTree>
    <p:extLst>
      <p:ext uri="{BB962C8B-B14F-4D97-AF65-F5344CB8AC3E}">
        <p14:creationId xmlns:p14="http://schemas.microsoft.com/office/powerpoint/2010/main" val="1909182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9962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C59C7A-9970-EA42-9A21-F470F0A9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Overbygning på minesvend uddannelsen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7A2DE1E-E849-C44F-B134-8011927FE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Formand/leder</a:t>
            </a:r>
          </a:p>
          <a:p>
            <a:r>
              <a:rPr lang="da-DK" dirty="0"/>
              <a:t>Mellemleder uddannelse på handelsskolerne</a:t>
            </a:r>
          </a:p>
        </p:txBody>
      </p:sp>
    </p:spTree>
    <p:extLst>
      <p:ext uri="{BB962C8B-B14F-4D97-AF65-F5344CB8AC3E}">
        <p14:creationId xmlns:p14="http://schemas.microsoft.com/office/powerpoint/2010/main" val="646084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962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9002A-5937-B545-BEDE-54B1FBD0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Oplæg til diskussion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699125-2BC5-834F-818B-495D4AE6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Vi har i dette indlæg forsøgt at komme med et oplæg til hvilke personale grupper el. typer af job minebranchen har brug for når en mine er kommet i produktion.</a:t>
            </a:r>
          </a:p>
          <a:p>
            <a:r>
              <a:rPr lang="da-DK" dirty="0"/>
              <a:t>Det skal ikke betragtes som et katagorisk oplæg, der er helt sikkert nuancer som ikke er dækket ind.</a:t>
            </a:r>
          </a:p>
          <a:p>
            <a:r>
              <a:rPr lang="da-DK" dirty="0"/>
              <a:t>Vi regner dog med at vores oplæg vil være ret dækkende for de personale grupper og job typer der vil være behov for.</a:t>
            </a:r>
          </a:p>
          <a:p>
            <a:r>
              <a:rPr lang="da-DK" dirty="0"/>
              <a:t>Vi har ligeledes forsøgt at komme med et oplæg til udvikling af den eksisterende uddannelse til minesvend.</a:t>
            </a:r>
          </a:p>
          <a:p>
            <a:r>
              <a:rPr lang="da-DK" dirty="0"/>
              <a:t>Slutteligt berører vi kurser m.m.</a:t>
            </a:r>
          </a:p>
        </p:txBody>
      </p:sp>
    </p:spTree>
    <p:extLst>
      <p:ext uri="{BB962C8B-B14F-4D97-AF65-F5344CB8AC3E}">
        <p14:creationId xmlns:p14="http://schemas.microsoft.com/office/powerpoint/2010/main" val="2221891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962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9F205-6709-154A-AD78-48CC6055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Afsluttende bemærkninger til uddannelsen som minesvend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64D56A-5788-CC48-BFD9-31FAD11CC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Vi er godt klar over at vores oplæg ikke kan stå alene.</a:t>
            </a:r>
          </a:p>
          <a:p>
            <a:r>
              <a:rPr lang="da-DK" dirty="0"/>
              <a:t>Det skal betragte som værende det vi som industri ser hensigtsmæssigt som supplement til den nuværende uddannelse</a:t>
            </a:r>
          </a:p>
          <a:p>
            <a:r>
              <a:rPr lang="da-DK" dirty="0"/>
              <a:t>Det er dejligt med unge mennesker der er fyldt af selvtillid og gå på mod, men det dur ikke de tror de er ”verdensmestre” når de står med svendebrevet i hånden.</a:t>
            </a:r>
          </a:p>
          <a:p>
            <a:r>
              <a:rPr lang="da-DK" dirty="0"/>
              <a:t>Man bliver ”verdensmester” ude på arbejdspladsen ved at lytte og tage ved lære igennem den praktiske erfaring</a:t>
            </a:r>
          </a:p>
        </p:txBody>
      </p:sp>
    </p:spTree>
    <p:extLst>
      <p:ext uri="{BB962C8B-B14F-4D97-AF65-F5344CB8AC3E}">
        <p14:creationId xmlns:p14="http://schemas.microsoft.com/office/powerpoint/2010/main" val="922137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2CCFA-EE0E-3F42-A10C-E85DDBE6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Myndighedskrav til kurser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0D2B5E1-6DA7-3A4A-A168-8348CFF45C0E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>
              <a:alphaModFix amt="49962"/>
            </a:blip>
            <a:stretch>
              <a:fillRect/>
            </a:stretch>
          </a:blipFill>
        </p:spPr>
        <p:txBody>
          <a:bodyPr/>
          <a:lstStyle/>
          <a:p>
            <a:r>
              <a:rPr lang="da-DK" dirty="0"/>
              <a:t>Som industri bliver det af myndighederne forlangt af os at vores medarbejdere skal have en række forskellige kurser</a:t>
            </a:r>
          </a:p>
          <a:p>
            <a:r>
              <a:rPr lang="da-DK" dirty="0"/>
              <a:t>Fordel at disse kurser kunne afholdes i minen frem for på skolen hvor dette er muligt i forhold til antallet af kursister</a:t>
            </a:r>
          </a:p>
          <a:p>
            <a:r>
              <a:rPr lang="da-DK" dirty="0"/>
              <a:t>Flere kurser er ikke muligt at tage i Grønland hvorfor medarbejderne må sendes til Danmark eller andre steder</a:t>
            </a:r>
          </a:p>
          <a:p>
            <a:r>
              <a:rPr lang="da-DK" dirty="0"/>
              <a:t>Det drejer sig om følgende kurser: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363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962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BC01E-CD1D-194E-85BF-3FCDE10D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Myndighedskrævede kurser og andre kurser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C544C94-5D95-B24C-AA78-234F374AD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61358" cy="4351338"/>
          </a:xfrm>
        </p:spPr>
        <p:txBody>
          <a:bodyPr/>
          <a:lstStyle/>
          <a:p>
            <a:r>
              <a:rPr lang="da-DK" dirty="0"/>
              <a:t>Medicinkiste kursus</a:t>
            </a:r>
          </a:p>
          <a:p>
            <a:r>
              <a:rPr lang="da-DK" dirty="0"/>
              <a:t>Paramediciner</a:t>
            </a:r>
          </a:p>
          <a:p>
            <a:r>
              <a:rPr lang="da-DK" dirty="0"/>
              <a:t>Brandmandskurser (alm. </a:t>
            </a:r>
            <a:r>
              <a:rPr lang="da-DK" dirty="0" err="1"/>
              <a:t>brandmandsudd</a:t>
            </a:r>
            <a:r>
              <a:rPr lang="da-DK" dirty="0"/>
              <a:t>. Indsatsleder)</a:t>
            </a:r>
          </a:p>
          <a:p>
            <a:r>
              <a:rPr lang="da-DK" dirty="0"/>
              <a:t>Kursus i drift af mindre vandværk, spildevandsanlæg, forbrændingsanlæg</a:t>
            </a:r>
          </a:p>
          <a:p>
            <a:r>
              <a:rPr lang="da-DK" dirty="0"/>
              <a:t>Kursus i miljø fx ved indsamling af vandprøver</a:t>
            </a:r>
          </a:p>
          <a:p>
            <a:r>
              <a:rPr lang="da-DK" dirty="0"/>
              <a:t>Miljøberedskab ved olie spild samt udslip af andre væsker på land og i vand</a:t>
            </a:r>
          </a:p>
        </p:txBody>
      </p:sp>
    </p:spTree>
    <p:extLst>
      <p:ext uri="{BB962C8B-B14F-4D97-AF65-F5344CB8AC3E}">
        <p14:creationId xmlns:p14="http://schemas.microsoft.com/office/powerpoint/2010/main" val="3118308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962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4EF8C-A5C0-3E4C-B0B1-39A0B0916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Fortsættelse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D4D7ECE-3854-F34A-8D0E-9BA1E414A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Sprængningsleder kursus/uddannelsen bør udvides så den omfatter store sprængninger og anvendelse af </a:t>
            </a:r>
            <a:r>
              <a:rPr lang="da-DK" dirty="0" err="1"/>
              <a:t>excel</a:t>
            </a:r>
            <a:r>
              <a:rPr lang="da-DK" dirty="0"/>
              <a:t> tændingssystem, brug af </a:t>
            </a:r>
            <a:r>
              <a:rPr lang="da-DK" dirty="0" err="1"/>
              <a:t>anfo</a:t>
            </a:r>
            <a:r>
              <a:rPr lang="da-DK" dirty="0"/>
              <a:t> lader, plast poser, blanding af sprængstof mv.</a:t>
            </a:r>
          </a:p>
          <a:p>
            <a:r>
              <a:rPr lang="da-DK" dirty="0"/>
              <a:t>Entreprenør mekaniker uddannelsen bør være i den nyeste teknologi også GPS styring</a:t>
            </a:r>
          </a:p>
          <a:p>
            <a:r>
              <a:rPr lang="da-DK" dirty="0" err="1"/>
              <a:t>Efterudannelsesmuligheder</a:t>
            </a:r>
            <a:r>
              <a:rPr lang="da-DK" dirty="0"/>
              <a:t> indenfor PLC styring og pneumatik, fejlfinding i hydraulik</a:t>
            </a:r>
          </a:p>
          <a:p>
            <a:r>
              <a:rPr lang="da-DK" dirty="0"/>
              <a:t>Lidt uden for nummer, men uddannelsen af køkkenpersonalet på </a:t>
            </a:r>
            <a:r>
              <a:rPr lang="da-DK" dirty="0" err="1"/>
              <a:t>Inuili</a:t>
            </a:r>
            <a:r>
              <a:rPr lang="da-DK" dirty="0"/>
              <a:t> skal indeholde mere om egenkontrol, kantine kendskab og sund kost mv.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9927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B8073-FCEB-3746-807F-684B123AF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Selvstyre og IBA midler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1B1783-D88E-DE4C-BCA2-FA2561BDF9DA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>
              <a:alphaModFix amt="49962"/>
            </a:blip>
            <a:stretch>
              <a:fillRect/>
            </a:stretch>
          </a:blipFill>
        </p:spPr>
        <p:txBody>
          <a:bodyPr>
            <a:normAutofit fontScale="92500" lnSpcReduction="20000"/>
          </a:bodyPr>
          <a:lstStyle/>
          <a:p>
            <a:r>
              <a:rPr lang="da-DK" dirty="0"/>
              <a:t>Ved indgåelsen af en IBA aftale ligger der implicit at der skal øremærkes en sum penge til uddannelse inden for industrien</a:t>
            </a:r>
          </a:p>
          <a:p>
            <a:r>
              <a:rPr lang="da-DK" dirty="0"/>
              <a:t>Kommunerne har en stor indflydelse på hvordan disse midler bruges, det er derfor vigtigt at kommunerne vil spille med</a:t>
            </a:r>
          </a:p>
          <a:p>
            <a:r>
              <a:rPr lang="da-DK" dirty="0"/>
              <a:t>Vi håber på, at ved og målrette og fintune uddannelsesmulighederne indenfor mineindustrien at kunne etablere en base af veluddannede grønlandske medarbejdere til industrien</a:t>
            </a:r>
          </a:p>
          <a:p>
            <a:r>
              <a:rPr lang="da-DK" dirty="0"/>
              <a:t>Det kan kun gøres ved en målrettet indsats fra uddannelsesinstitutionerne i samarbejde med branchen </a:t>
            </a:r>
            <a:r>
              <a:rPr lang="da-DK"/>
              <a:t>samt Selvstyret</a:t>
            </a:r>
            <a:endParaRPr lang="da-DK" dirty="0"/>
          </a:p>
          <a:p>
            <a:r>
              <a:rPr lang="da-DK" dirty="0"/>
              <a:t>Det kan kun være i Selvstyrets interesse at optimere på dette område og samtidig allokere de fornødne midler, hvis man oprigtigt mener at mine industrien skal være én af de bærende søjler i den nationale økonomi</a:t>
            </a:r>
          </a:p>
        </p:txBody>
      </p:sp>
    </p:spTree>
    <p:extLst>
      <p:ext uri="{BB962C8B-B14F-4D97-AF65-F5344CB8AC3E}">
        <p14:creationId xmlns:p14="http://schemas.microsoft.com/office/powerpoint/2010/main" val="300344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B8073-FCEB-3746-807F-684B123AF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Generelt </a:t>
            </a:r>
            <a:r>
              <a:rPr lang="da-DK" dirty="0" err="1"/>
              <a:t>iøvrigt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1B1783-D88E-DE4C-BCA2-FA2561BDF9DA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>
              <a:alphaModFix amt="49962"/>
            </a:blip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da-DK" dirty="0"/>
              <a:t>Planlægning af undervisningen på skolen således den passer med efterforsknings sæsonen</a:t>
            </a:r>
          </a:p>
          <a:p>
            <a:r>
              <a:rPr lang="da-DK" dirty="0"/>
              <a:t>Samarbejde imellem uddannelsesinstitutionen og selskaberne omkring søgning af midler fra forskellige fonde m.m. i forhold til at have det rigtige udstyr tilgængelig på skolen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79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96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0A32D-3DC0-8141-88E7-50DAC6A1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Minepersonel opdelt i enheder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6E95844-B222-1741-A36A-A2853A15D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Administrativt personale on site</a:t>
            </a:r>
          </a:p>
          <a:p>
            <a:r>
              <a:rPr lang="da-DK" dirty="0"/>
              <a:t>Administrativt personale </a:t>
            </a:r>
            <a:r>
              <a:rPr lang="da-DK" dirty="0" err="1"/>
              <a:t>off</a:t>
            </a:r>
            <a:r>
              <a:rPr lang="da-DK" dirty="0"/>
              <a:t> site</a:t>
            </a:r>
          </a:p>
          <a:p>
            <a:r>
              <a:rPr lang="da-DK" dirty="0"/>
              <a:t>Procesanlæg</a:t>
            </a:r>
          </a:p>
          <a:p>
            <a:r>
              <a:rPr lang="da-DK" dirty="0"/>
              <a:t>Minebrud</a:t>
            </a:r>
          </a:p>
          <a:p>
            <a:r>
              <a:rPr lang="da-DK" dirty="0"/>
              <a:t>Køkken</a:t>
            </a:r>
          </a:p>
          <a:p>
            <a:r>
              <a:rPr lang="da-DK" dirty="0"/>
              <a:t>Værksted</a:t>
            </a:r>
          </a:p>
          <a:p>
            <a:r>
              <a:rPr lang="da-DK" dirty="0"/>
              <a:t>Andet</a:t>
            </a:r>
          </a:p>
        </p:txBody>
      </p:sp>
    </p:spTree>
    <p:extLst>
      <p:ext uri="{BB962C8B-B14F-4D97-AF65-F5344CB8AC3E}">
        <p14:creationId xmlns:p14="http://schemas.microsoft.com/office/powerpoint/2010/main" val="157494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962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66D2E-2C09-6E4C-99CD-6369A17E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Administrativt personale on site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6F239D-DDC1-E445-A71A-7256FA3C4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Site manager</a:t>
            </a:r>
          </a:p>
          <a:p>
            <a:r>
              <a:rPr lang="da-DK" dirty="0"/>
              <a:t>Produktions ingeniør</a:t>
            </a:r>
          </a:p>
          <a:p>
            <a:r>
              <a:rPr lang="da-DK" dirty="0"/>
              <a:t>Geologer</a:t>
            </a:r>
          </a:p>
          <a:p>
            <a:r>
              <a:rPr lang="da-DK" dirty="0"/>
              <a:t>Læge evt. paramediciner</a:t>
            </a:r>
          </a:p>
          <a:p>
            <a:r>
              <a:rPr lang="da-DK" dirty="0"/>
              <a:t>Sygeplejeske (HSEQ)</a:t>
            </a:r>
          </a:p>
          <a:p>
            <a:r>
              <a:rPr lang="da-DK" dirty="0"/>
              <a:t>Adm. kontor personale</a:t>
            </a:r>
          </a:p>
          <a:p>
            <a:r>
              <a:rPr lang="da-DK" dirty="0"/>
              <a:t>Elever</a:t>
            </a:r>
          </a:p>
        </p:txBody>
      </p:sp>
    </p:spTree>
    <p:extLst>
      <p:ext uri="{BB962C8B-B14F-4D97-AF65-F5344CB8AC3E}">
        <p14:creationId xmlns:p14="http://schemas.microsoft.com/office/powerpoint/2010/main" val="3833460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88B24-BF65-A043-8BBC-B5DE32D7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Administrativt personale </a:t>
            </a:r>
            <a:r>
              <a:rPr lang="da-DK" dirty="0" err="1"/>
              <a:t>off</a:t>
            </a:r>
            <a:r>
              <a:rPr lang="da-DK" dirty="0"/>
              <a:t> site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998EE3E-B2B0-1743-A00D-556BDFDB6280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>
              <a:alphaModFix amt="49962"/>
            </a:blip>
            <a:stretch>
              <a:fillRect/>
            </a:stretch>
          </a:blipFill>
        </p:spPr>
        <p:txBody>
          <a:bodyPr/>
          <a:lstStyle/>
          <a:p>
            <a:r>
              <a:rPr lang="da-DK" dirty="0"/>
              <a:t>Direktion</a:t>
            </a:r>
          </a:p>
          <a:p>
            <a:r>
              <a:rPr lang="da-DK" dirty="0"/>
              <a:t>Bogholdere</a:t>
            </a:r>
          </a:p>
          <a:p>
            <a:r>
              <a:rPr lang="da-DK" dirty="0"/>
              <a:t>Lønmedarbejdere</a:t>
            </a:r>
          </a:p>
          <a:p>
            <a:r>
              <a:rPr lang="da-DK" dirty="0"/>
              <a:t>Adm. Personale til ad hoc arbejde så som booking af rejser, hoteller m.m.</a:t>
            </a:r>
          </a:p>
          <a:p>
            <a:r>
              <a:rPr lang="da-DK" dirty="0"/>
              <a:t>Elever</a:t>
            </a:r>
          </a:p>
        </p:txBody>
      </p:sp>
    </p:spTree>
    <p:extLst>
      <p:ext uri="{BB962C8B-B14F-4D97-AF65-F5344CB8AC3E}">
        <p14:creationId xmlns:p14="http://schemas.microsoft.com/office/powerpoint/2010/main" val="1508884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962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CCE3-6AA5-7F43-A56F-56264A165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Procesanlæg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F5D9ED-039F-964C-B2FB-51ADB3514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Knuseoperatører/</a:t>
            </a:r>
            <a:r>
              <a:rPr lang="da-DK" dirty="0" err="1"/>
              <a:t>proceslinieoperatører</a:t>
            </a:r>
            <a:endParaRPr lang="da-DK" dirty="0"/>
          </a:p>
          <a:p>
            <a:r>
              <a:rPr lang="da-DK" dirty="0"/>
              <a:t>Smede</a:t>
            </a:r>
          </a:p>
          <a:p>
            <a:r>
              <a:rPr lang="da-DK" dirty="0"/>
              <a:t>Elektrikere</a:t>
            </a:r>
          </a:p>
          <a:p>
            <a:r>
              <a:rPr lang="da-DK" dirty="0" err="1"/>
              <a:t>Automatitionsteknikker</a:t>
            </a:r>
            <a:r>
              <a:rPr lang="da-DK" dirty="0"/>
              <a:t>/teknolog/</a:t>
            </a:r>
            <a:r>
              <a:rPr lang="da-DK" dirty="0">
                <a:solidFill>
                  <a:srgbClr val="FF0000"/>
                </a:solidFill>
              </a:rPr>
              <a:t>procesteknikker</a:t>
            </a:r>
          </a:p>
          <a:p>
            <a:r>
              <a:rPr lang="da-DK" dirty="0"/>
              <a:t>Formænd</a:t>
            </a:r>
          </a:p>
          <a:p>
            <a:r>
              <a:rPr lang="da-DK" dirty="0" err="1"/>
              <a:t>Handymænd</a:t>
            </a:r>
            <a:r>
              <a:rPr lang="da-DK" dirty="0"/>
              <a:t> (ufaglært)</a:t>
            </a:r>
          </a:p>
        </p:txBody>
      </p:sp>
    </p:spTree>
    <p:extLst>
      <p:ext uri="{BB962C8B-B14F-4D97-AF65-F5344CB8AC3E}">
        <p14:creationId xmlns:p14="http://schemas.microsoft.com/office/powerpoint/2010/main" val="1754101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962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8C2FC-1899-8D4C-B19F-BAEC241D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Minebrud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10587D-C5A1-3A48-9F87-B88A8383F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Formænd</a:t>
            </a:r>
          </a:p>
          <a:p>
            <a:r>
              <a:rPr lang="da-DK" dirty="0"/>
              <a:t>Borefolk</a:t>
            </a:r>
          </a:p>
          <a:p>
            <a:r>
              <a:rPr lang="da-DK" dirty="0"/>
              <a:t>Minører/sprængningsledere</a:t>
            </a:r>
          </a:p>
          <a:p>
            <a:r>
              <a:rPr lang="da-DK" dirty="0"/>
              <a:t>Maskinfører (gravemaskine, dumpers, frontlæsser, rendegraver, </a:t>
            </a:r>
            <a:r>
              <a:rPr lang="da-DK" dirty="0" err="1"/>
              <a:t>compactor</a:t>
            </a:r>
            <a:r>
              <a:rPr lang="da-DK" dirty="0"/>
              <a:t>, </a:t>
            </a:r>
            <a:r>
              <a:rPr lang="da-DK" dirty="0" err="1"/>
              <a:t>scraper</a:t>
            </a:r>
            <a:r>
              <a:rPr lang="da-DK" dirty="0"/>
              <a:t>, grader etc.)</a:t>
            </a:r>
          </a:p>
          <a:p>
            <a:r>
              <a:rPr lang="da-DK" dirty="0"/>
              <a:t>Lærlinge/elever</a:t>
            </a:r>
          </a:p>
        </p:txBody>
      </p:sp>
    </p:spTree>
    <p:extLst>
      <p:ext uri="{BB962C8B-B14F-4D97-AF65-F5344CB8AC3E}">
        <p14:creationId xmlns:p14="http://schemas.microsoft.com/office/powerpoint/2010/main" val="2583983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962"/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E808E-3223-6C42-B19A-789AC8FD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Køkken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0D303B-FD7F-3743-AFE1-059E382F2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Kokke</a:t>
            </a:r>
          </a:p>
          <a:p>
            <a:r>
              <a:rPr lang="da-DK" dirty="0"/>
              <a:t>Køkkenassistenter</a:t>
            </a:r>
          </a:p>
          <a:p>
            <a:r>
              <a:rPr lang="da-DK" dirty="0"/>
              <a:t>Rengøringsassistenter</a:t>
            </a:r>
          </a:p>
          <a:p>
            <a:r>
              <a:rPr lang="da-DK" dirty="0"/>
              <a:t>Lærlinge/elever</a:t>
            </a:r>
          </a:p>
        </p:txBody>
      </p:sp>
    </p:spTree>
    <p:extLst>
      <p:ext uri="{BB962C8B-B14F-4D97-AF65-F5344CB8AC3E}">
        <p14:creationId xmlns:p14="http://schemas.microsoft.com/office/powerpoint/2010/main" val="2892477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962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9FA2C-99D5-A240-B223-4B10A73C7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Værksted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6C96C9-A60A-A14D-A94F-728628671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Auto mekaniker</a:t>
            </a:r>
          </a:p>
          <a:p>
            <a:r>
              <a:rPr lang="da-DK" dirty="0"/>
              <a:t>Entreprenør mekaniker</a:t>
            </a:r>
          </a:p>
          <a:p>
            <a:r>
              <a:rPr lang="da-DK" dirty="0"/>
              <a:t>Smede</a:t>
            </a:r>
          </a:p>
          <a:p>
            <a:r>
              <a:rPr lang="da-DK" dirty="0"/>
              <a:t>Formænd/værkfører</a:t>
            </a:r>
          </a:p>
          <a:p>
            <a:r>
              <a:rPr lang="da-DK" dirty="0" err="1"/>
              <a:t>Handyman</a:t>
            </a:r>
            <a:r>
              <a:rPr lang="da-DK" dirty="0"/>
              <a:t> – tømre eller altmuligmand</a:t>
            </a:r>
          </a:p>
          <a:p>
            <a:r>
              <a:rPr lang="da-DK" dirty="0"/>
              <a:t>Lærling/elev</a:t>
            </a:r>
          </a:p>
        </p:txBody>
      </p:sp>
    </p:spTree>
    <p:extLst>
      <p:ext uri="{BB962C8B-B14F-4D97-AF65-F5344CB8AC3E}">
        <p14:creationId xmlns:p14="http://schemas.microsoft.com/office/powerpoint/2010/main" val="3293510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14085</TotalTime>
  <Words>1252</Words>
  <Application>Microsoft Macintosh PowerPoint</Application>
  <PresentationFormat>Widescreen</PresentationFormat>
  <Paragraphs>172</Paragraphs>
  <Slides>25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GE´s Brancheudvalg for råstoffer</vt:lpstr>
      <vt:lpstr>Oplæg til diskussion</vt:lpstr>
      <vt:lpstr>Minepersonel opdelt i enheder</vt:lpstr>
      <vt:lpstr>Administrativt personale on site</vt:lpstr>
      <vt:lpstr>Administrativt personale off site</vt:lpstr>
      <vt:lpstr>Procesanlæg</vt:lpstr>
      <vt:lpstr>Minebrud</vt:lpstr>
      <vt:lpstr>Køkken</vt:lpstr>
      <vt:lpstr>Værksted</vt:lpstr>
      <vt:lpstr>Andet</vt:lpstr>
      <vt:lpstr>Procesteknikker</vt:lpstr>
      <vt:lpstr>Proces teknikker/skibsmontør</vt:lpstr>
      <vt:lpstr>Minesvend uddannelsen</vt:lpstr>
      <vt:lpstr>Oplæg til udvikling af den eksisterende minesvend uddannelse</vt:lpstr>
      <vt:lpstr>Oplæg til udvikling af den eksisterende minesvend uddannelse</vt:lpstr>
      <vt:lpstr>Oplæg til udvikling af den eksisterende minesvend uddannelse</vt:lpstr>
      <vt:lpstr>Oplæg til udvikling af den eksisterende  minesvend uddannelse</vt:lpstr>
      <vt:lpstr>Oplæg til udvikling af den eksisterende  minesvend uddannelse</vt:lpstr>
      <vt:lpstr>Overbygning på minesvend uddannelsen</vt:lpstr>
      <vt:lpstr>Afsluttende bemærkninger til uddannelsen som minesvend</vt:lpstr>
      <vt:lpstr>Myndighedskrav til kurser</vt:lpstr>
      <vt:lpstr>Myndighedskrævede kurser og andre kurser</vt:lpstr>
      <vt:lpstr>Fortsættelse</vt:lpstr>
      <vt:lpstr>Selvstyre og IBA midler</vt:lpstr>
      <vt:lpstr>Generelt iøvrigt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GE´s Brancheudvalg for råstoffer</dc:title>
  <dc:creator>Hans Jensen</dc:creator>
  <cp:lastModifiedBy>Hans Jensen</cp:lastModifiedBy>
  <cp:revision>33</cp:revision>
  <dcterms:created xsi:type="dcterms:W3CDTF">2021-10-05T15:18:24Z</dcterms:created>
  <dcterms:modified xsi:type="dcterms:W3CDTF">2021-10-19T11:42:46Z</dcterms:modified>
</cp:coreProperties>
</file>